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8"/>
  </p:notesMasterIdLst>
  <p:sldIdLst>
    <p:sldId id="805" r:id="rId2"/>
    <p:sldId id="807" r:id="rId3"/>
    <p:sldId id="811" r:id="rId4"/>
    <p:sldId id="818" r:id="rId5"/>
    <p:sldId id="812" r:id="rId6"/>
    <p:sldId id="813" r:id="rId7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hFRHN+UwsN74qQSU6FFDvRkYax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7"/>
    <p:restoredTop sz="94694"/>
  </p:normalViewPr>
  <p:slideViewPr>
    <p:cSldViewPr snapToGrid="0">
      <p:cViewPr varScale="1">
        <p:scale>
          <a:sx n="80" d="100"/>
          <a:sy n="80" d="100"/>
        </p:scale>
        <p:origin x="472" y="23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55" Type="http://customschemas.google.com/relationships/presentationmetadata" Target="metadata"/><Relationship Id="rId7" Type="http://schemas.openxmlformats.org/officeDocument/2006/relationships/slide" Target="slides/slide6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57" Type="http://schemas.openxmlformats.org/officeDocument/2006/relationships/viewProps" Target="viewProps.xml"/><Relationship Id="rId4" Type="http://schemas.openxmlformats.org/officeDocument/2006/relationships/slide" Target="slides/slide3.xml"/><Relationship Id="rId5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242060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etryfoundation.org/poets/robert-fros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whole other category of physical outputs with the right PASCO hardware: lights, speakers, motors, fans, ballistic cart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fld>
            <a:endParaRPr lang="en-US" sz="1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2539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Road Not Taken </a:t>
            </a:r>
          </a:p>
          <a:p>
            <a:pPr fontAlgn="base"/>
            <a:r>
              <a:rPr lang="en-US" sz="1200" b="0" i="0" u="none" strike="noStrike" cap="all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BY </a:t>
            </a:r>
            <a:r>
              <a:rPr lang="en-US" sz="1200" b="0" i="0" u="sng" strike="noStrike" cap="all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ROBERT FROST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Two roads diverged in a yellow wood,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And sorry I could not travel both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And be one traveler, long I stood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And looked down one as far as I could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 where it bent in the undergrowth;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Then took the other, as just as fair,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And having perhaps the better claim,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Because it was grassy and wanted wear;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Though as for that the passing there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Had worn them really about the same,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And both that morning equally lay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 leaves no step had trodden black.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Oh, I kept the first for another day!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Yet knowing how way leads on to way,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 doubted if I should ever come back.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 shall be telling this with a sigh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Somewhere ages and ages hence: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Two roads diverged in a wood, and I—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 took the one less traveled by,</a:t>
            </a:r>
            <a:b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And that has made all the difference.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fld>
            <a:endParaRPr lang="en-US" sz="1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4596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 phone rotation activity (</a:t>
            </a:r>
            <a:r>
              <a:rPr lang="en-US" dirty="0" err="1"/>
              <a:t>eg</a:t>
            </a:r>
            <a:r>
              <a:rPr lang="en-US" dirty="0"/>
              <a:t>: sick after 10 flips) or these additional ideas</a:t>
            </a:r>
          </a:p>
          <a:p>
            <a:r>
              <a:rPr lang="en-US" dirty="0"/>
              <a:t>consider the additional possibilities of using multiple of these measurements simultaneously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6</a:t>
            </a:fld>
            <a:endParaRPr lang="en-US" sz="12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8459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2439988" y="12827000"/>
            <a:ext cx="47783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139FD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139FD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139FD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139FD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139FD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139FD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139FD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139FD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139FD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" name="Google Shape;15;p28"/>
          <p:cNvGrpSpPr/>
          <p:nvPr/>
        </p:nvGrpSpPr>
        <p:grpSpPr>
          <a:xfrm>
            <a:off x="-1" y="12261632"/>
            <a:ext cx="24384000" cy="1458179"/>
            <a:chOff x="-1" y="12261632"/>
            <a:chExt cx="24384000" cy="1458179"/>
          </a:xfrm>
        </p:grpSpPr>
        <p:pic>
          <p:nvPicPr>
            <p:cNvPr id="16" name="Google Shape;16;p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12261632"/>
              <a:ext cx="24384000" cy="1458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28"/>
            <p:cNvPicPr preferRelativeResize="0"/>
            <p:nvPr/>
          </p:nvPicPr>
          <p:blipFill>
            <a:blip r:embed="rId3"/>
            <a:srcRect/>
            <a:stretch/>
          </p:blipFill>
          <p:spPr>
            <a:xfrm>
              <a:off x="1440957" y="12704482"/>
              <a:ext cx="2540987" cy="6305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28"/>
            <p:cNvSpPr txBox="1"/>
            <p:nvPr/>
          </p:nvSpPr>
          <p:spPr>
            <a:xfrm>
              <a:off x="21869400" y="12758131"/>
              <a:ext cx="19736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pasco.com</a:t>
              </a:r>
              <a:endPara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2439988" y="12827000"/>
            <a:ext cx="47783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2439988" y="12827000"/>
            <a:ext cx="47783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D27E-4ADA-4D3B-B86F-F394A516213E}" type="datetimeFigureOut">
              <a:rPr lang="en-US"/>
              <a:pPr>
                <a:defRPr/>
              </a:pPr>
              <a:t>12/2/20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CEF8-9A53-4EC4-9CFA-19B8BAA8F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2439988" y="12827000"/>
            <a:ext cx="47783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139FD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139FD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139FD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139FD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139FD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139FD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139FD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139FD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rgbClr val="139FD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864550-8F7B-A549-94CB-56DB9A42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Phone Orientation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AC47F02-078B-E940-9023-C5C6FFE79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0221788" y="4731067"/>
            <a:ext cx="3940423" cy="4253865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552C1D8-2C35-2D4C-AE32-9F196061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73326">
            <a:off x="1183833" y="3562350"/>
            <a:ext cx="10972800" cy="1028700"/>
          </a:xfrm>
        </p:spPr>
        <p:txBody>
          <a:bodyPr/>
          <a:lstStyle/>
          <a:p>
            <a:r>
              <a:rPr lang="en-US" sz="6000" dirty="0">
                <a:latin typeface="Tekton Pro" panose="020F0403020208020904" pitchFamily="34" charset="77"/>
              </a:rPr>
              <a:t>aka: Turn that Frown Upside Down</a:t>
            </a:r>
          </a:p>
        </p:txBody>
      </p:sp>
    </p:spTree>
    <p:extLst>
      <p:ext uri="{BB962C8B-B14F-4D97-AF65-F5344CB8AC3E}">
        <p14:creationId xmlns:p14="http://schemas.microsoft.com/office/powerpoint/2010/main" val="380074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864550-8F7B-A549-94CB-56DB9A42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 Available on Smartphones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7BDAD02-3C90-B048-849F-B2E66CBE9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43151"/>
            <a:ext cx="3067050" cy="1181100"/>
          </a:xfrm>
        </p:spPr>
        <p:txBody>
          <a:bodyPr/>
          <a:lstStyle/>
          <a:p>
            <a:r>
              <a:rPr lang="en-US" sz="6000" dirty="0"/>
              <a:t>iPhone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0AFC6CA-B349-A948-96BD-D20D49A30C9D}"/>
              </a:ext>
            </a:extLst>
          </p:cNvPr>
          <p:cNvSpPr txBox="1">
            <a:spLocks/>
          </p:cNvSpPr>
          <p:nvPr/>
        </p:nvSpPr>
        <p:spPr>
          <a:xfrm>
            <a:off x="10648953" y="2381250"/>
            <a:ext cx="56007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n-US" sz="6000" dirty="0"/>
              <a:t>Android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6F58645-23A0-F64F-8FC1-CFBB8869F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66" t="11929" r="67000" b="46701"/>
          <a:stretch/>
        </p:blipFill>
        <p:spPr>
          <a:xfrm>
            <a:off x="1524000" y="3524251"/>
            <a:ext cx="6610349" cy="6295567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507DBB-1EBF-344F-B6AD-BEEFBE3F6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327" b="47361"/>
          <a:stretch/>
        </p:blipFill>
        <p:spPr>
          <a:xfrm>
            <a:off x="10937919" y="3524251"/>
            <a:ext cx="6610349" cy="7219949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616587-2D65-3E4E-BE34-95518B895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917" r="48311" b="140"/>
          <a:stretch/>
        </p:blipFill>
        <p:spPr>
          <a:xfrm>
            <a:off x="18040481" y="3524251"/>
            <a:ext cx="5924419" cy="64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9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864550-8F7B-A549-94CB-56DB9A42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Outputs within </a:t>
            </a:r>
            <a:r>
              <a:rPr lang="en-US" dirty="0" err="1"/>
              <a:t>SPARKvue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6ABDDCB-8394-6347-880A-646A2E8DA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43151"/>
            <a:ext cx="3067050" cy="1181100"/>
          </a:xfrm>
        </p:spPr>
        <p:txBody>
          <a:bodyPr/>
          <a:lstStyle/>
          <a:p>
            <a:r>
              <a:rPr lang="en-US" sz="6000" dirty="0"/>
              <a:t>text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0B975CF-200A-FA4C-8387-181A965B3886}"/>
              </a:ext>
            </a:extLst>
          </p:cNvPr>
          <p:cNvSpPr txBox="1">
            <a:spLocks/>
          </p:cNvSpPr>
          <p:nvPr/>
        </p:nvSpPr>
        <p:spPr>
          <a:xfrm>
            <a:off x="10925175" y="2343151"/>
            <a:ext cx="56007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n-US" sz="6000" dirty="0"/>
              <a:t>numerical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DBA52-C9A8-B54E-AEC2-9E5F21B9B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49" y="3524251"/>
            <a:ext cx="8365719" cy="59499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D1D8B5-CB41-B444-8397-ED8A31FBD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8700" y="3524251"/>
            <a:ext cx="8890000" cy="49124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E3D72C-A6D3-7842-AF23-AF6604B12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3050" y="6896184"/>
            <a:ext cx="5854700" cy="47918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203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864550-8F7B-A549-94CB-56DB9A42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Flow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877D62F5-B53A-014C-BA97-3E10E22974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18" b="10236"/>
          <a:stretch/>
        </p:blipFill>
        <p:spPr>
          <a:xfrm>
            <a:off x="3602103" y="1849912"/>
            <a:ext cx="13994298" cy="9410700"/>
          </a:xfrm>
          <a:prstGeom prst="rect">
            <a:avLst/>
          </a:prstGeom>
        </p:spPr>
      </p:pic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9EEC9BD-5A02-F345-9C4C-AC82FE503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0150" y="1649102"/>
            <a:ext cx="5137150" cy="10417796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DAB4EA16-7FA6-C140-8939-0955789BFF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518" b="10236"/>
          <a:stretch/>
        </p:blipFill>
        <p:spPr>
          <a:xfrm>
            <a:off x="3602103" y="1849912"/>
            <a:ext cx="13994298" cy="9410700"/>
          </a:xfrm>
          <a:prstGeom prst="rect">
            <a:avLst/>
          </a:prstGeom>
        </p:spPr>
      </p:pic>
      <p:pic>
        <p:nvPicPr>
          <p:cNvPr id="17" name="Picture 16" descr="A drawing on a necklace&#10;&#10;Description automatically generated">
            <a:extLst>
              <a:ext uri="{FF2B5EF4-FFF2-40B4-BE49-F238E27FC236}">
                <a16:creationId xmlns:a16="http://schemas.microsoft.com/office/drawing/2014/main" id="{327A21B4-51D1-1A4C-AF9C-2C22730B7F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517" b="10236"/>
          <a:stretch/>
        </p:blipFill>
        <p:spPr>
          <a:xfrm>
            <a:off x="3602103" y="1849912"/>
            <a:ext cx="13994298" cy="9410700"/>
          </a:xfrm>
          <a:prstGeom prst="rect">
            <a:avLst/>
          </a:prstGeom>
        </p:spPr>
      </p:pic>
      <p:pic>
        <p:nvPicPr>
          <p:cNvPr id="29" name="Picture 2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50A50F5-46DD-6E4E-B61E-1DF5FFCFB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0003" y="2835275"/>
            <a:ext cx="1016000" cy="571500"/>
          </a:xfrm>
          <a:prstGeom prst="rect">
            <a:avLst/>
          </a:prstGeom>
        </p:spPr>
      </p:pic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20A384FD-1941-B841-A78A-D77757A8C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284" y="3406775"/>
            <a:ext cx="2555619" cy="7432676"/>
          </a:xfrm>
          <a:prstGeom prst="rect">
            <a:avLst/>
          </a:prstGeom>
        </p:spPr>
      </p:pic>
      <p:pic>
        <p:nvPicPr>
          <p:cNvPr id="33" name="Picture 3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4D36F0C-487B-6440-BDEF-806D1300D5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26263" y="5733692"/>
            <a:ext cx="5905225" cy="1600001"/>
          </a:xfrm>
          <a:prstGeom prst="rect">
            <a:avLst/>
          </a:prstGeom>
        </p:spPr>
      </p:pic>
      <p:pic>
        <p:nvPicPr>
          <p:cNvPr id="27" name="Picture 2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9FB1B7D-F044-5244-BE0C-D715EE4136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0003" y="10689112"/>
            <a:ext cx="1016000" cy="5715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B36E81C-4D47-2C4E-A650-43C6A229BD0D}"/>
              </a:ext>
            </a:extLst>
          </p:cNvPr>
          <p:cNvSpPr/>
          <p:nvPr/>
        </p:nvSpPr>
        <p:spPr>
          <a:xfrm>
            <a:off x="19221450" y="9220200"/>
            <a:ext cx="4438650" cy="419100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0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864550-8F7B-A549-94CB-56DB9A42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 Orientation Final Code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026" name="Picture 2" descr="Z:\My Documents Z\Trainings &amp; Shows\2020\2020 12 02 Coding in Science - Hour of Code\dev\phone orientation cod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12343" r="5138" b="24041"/>
          <a:stretch/>
        </p:blipFill>
        <p:spPr bwMode="auto">
          <a:xfrm>
            <a:off x="4355431" y="2863516"/>
            <a:ext cx="15352295" cy="654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45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864550-8F7B-A549-94CB-56DB9A42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Ideas with Phone Sensors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8F1B1-C2E1-AF4D-9A90-957E6D70A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133601"/>
            <a:ext cx="10496550" cy="3657600"/>
          </a:xfrm>
        </p:spPr>
        <p:txBody>
          <a:bodyPr/>
          <a:lstStyle/>
          <a:p>
            <a:r>
              <a:rPr lang="en-US" b="1" dirty="0"/>
              <a:t>Acceleration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pendulum timer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step counter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digital protractor/inclinometer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(visual) motion/</a:t>
            </a:r>
            <a:r>
              <a:rPr lang="en-US" dirty="0" err="1"/>
              <a:t>burgler</a:t>
            </a:r>
            <a:r>
              <a:rPr lang="en-US" dirty="0"/>
              <a:t> alarm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shake detector (</a:t>
            </a:r>
            <a:r>
              <a:rPr lang="en-US" dirty="0">
                <a:sym typeface="Wingdings" pitchFamily="2" charset="2"/>
              </a:rPr>
              <a:t> dice or Magic 8 Ball)</a:t>
            </a:r>
            <a:endParaRPr lang="en-US" dirty="0"/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handwashing timer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freefall detector (careful!)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cart bumper design tester (careful!)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visual accelerometer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rolling wheel rotation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speed calculator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righthand rule indicator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dead reckoning position estimation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reaction timer (via tap)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motion-driven emoji-animated storytelling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6EF48B9-6B81-AE46-B473-F60DB21D920C}"/>
              </a:ext>
            </a:extLst>
          </p:cNvPr>
          <p:cNvSpPr txBox="1">
            <a:spLocks/>
          </p:cNvSpPr>
          <p:nvPr/>
        </p:nvSpPr>
        <p:spPr>
          <a:xfrm>
            <a:off x="12172952" y="2133601"/>
            <a:ext cx="11410948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n-US" b="1" dirty="0"/>
              <a:t>Sound Level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classroom loudness monitor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visual loudness mapping w/ multiple phones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acoustic stopwatch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clap on | clap off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dog bark “translator”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sound-driven emoji-animated storytelling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B2ED16-EC48-CC4C-A299-DE6645E2377A}"/>
              </a:ext>
            </a:extLst>
          </p:cNvPr>
          <p:cNvSpPr txBox="1">
            <a:spLocks/>
          </p:cNvSpPr>
          <p:nvPr/>
        </p:nvSpPr>
        <p:spPr>
          <a:xfrm>
            <a:off x="12172950" y="6632577"/>
            <a:ext cx="11410948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n-US" b="1" dirty="0"/>
              <a:t>Light</a:t>
            </a:r>
            <a:r>
              <a:rPr lang="en-US" dirty="0"/>
              <a:t> (Android)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pendulum timer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fridge door opening counter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708FC68-A030-4541-A9E7-4EBAE80C2F0D}"/>
              </a:ext>
            </a:extLst>
          </p:cNvPr>
          <p:cNvSpPr txBox="1">
            <a:spLocks/>
          </p:cNvSpPr>
          <p:nvPr/>
        </p:nvSpPr>
        <p:spPr>
          <a:xfrm>
            <a:off x="12172950" y="8835460"/>
            <a:ext cx="11410948" cy="862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n-US" b="1" dirty="0"/>
              <a:t>GPS</a:t>
            </a:r>
            <a:r>
              <a:rPr lang="en-US" dirty="0"/>
              <a:t> (Android)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Geocaching guidance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compass heading indicator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hike elevation gained/lost monitor</a:t>
            </a:r>
          </a:p>
          <a:p>
            <a:pPr marL="800100" indent="-571500">
              <a:buFont typeface="Arial" panose="020B0604020202020204" pitchFamily="34" charset="0"/>
              <a:buChar char="•"/>
            </a:pPr>
            <a:r>
              <a:rPr lang="en-US" dirty="0"/>
              <a:t>car speeding (visual) alarm</a:t>
            </a:r>
          </a:p>
        </p:txBody>
      </p:sp>
    </p:spTree>
    <p:extLst>
      <p:ext uri="{BB962C8B-B14F-4D97-AF65-F5344CB8AC3E}">
        <p14:creationId xmlns:p14="http://schemas.microsoft.com/office/powerpoint/2010/main" val="4280646880"/>
      </p:ext>
    </p:extLst>
  </p:cSld>
  <p:clrMapOvr>
    <a:masterClrMapping/>
  </p:clrMapOvr>
</p:sld>
</file>

<file path=ppt/theme/theme1.xml><?xml version="1.0" encoding="utf-8"?>
<a:theme xmlns:a="http://schemas.openxmlformats.org/drawingml/2006/main" name="Grid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DBE3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EDBAE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400</Words>
  <Application>Microsoft Macintosh PowerPoint</Application>
  <PresentationFormat>Custom</PresentationFormat>
  <Paragraphs>73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Bebas Neue</vt:lpstr>
      <vt:lpstr>Calibri</vt:lpstr>
      <vt:lpstr>Gill Sans</vt:lpstr>
      <vt:lpstr>Helvetica Neue</vt:lpstr>
      <vt:lpstr>Tekton Pro</vt:lpstr>
      <vt:lpstr>Grid</vt:lpstr>
      <vt:lpstr>Activity 1: Phone Orientation</vt:lpstr>
      <vt:lpstr>Inputs Available on Smartphones</vt:lpstr>
      <vt:lpstr>Outputs within SPARKvue</vt:lpstr>
      <vt:lpstr>Program Flow</vt:lpstr>
      <vt:lpstr>Phone Orientation Final Code</vt:lpstr>
      <vt:lpstr>Additional Ideas with Phone Sensors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Glenn Starkey</cp:lastModifiedBy>
  <cp:revision>76</cp:revision>
  <dcterms:modified xsi:type="dcterms:W3CDTF">2020-12-02T19:36:24Z</dcterms:modified>
</cp:coreProperties>
</file>